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57" r:id="rId6"/>
    <p:sldId id="266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1" autoAdjust="0"/>
    <p:restoredTop sz="94660"/>
  </p:normalViewPr>
  <p:slideViewPr>
    <p:cSldViewPr>
      <p:cViewPr varScale="1">
        <p:scale>
          <a:sx n="99" d="100"/>
          <a:sy n="99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CE 2011 FONDO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4 Imagen" descr="Logo Calidad.tif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lum contrast="21000"/>
          </a:blip>
          <a:srcRect l="10731" b="20151"/>
          <a:stretch>
            <a:fillRect/>
          </a:stretch>
        </p:blipFill>
        <p:spPr>
          <a:xfrm>
            <a:off x="0" y="4181563"/>
            <a:ext cx="2699792" cy="2676437"/>
          </a:xfrm>
          <a:prstGeom prst="rect">
            <a:avLst/>
          </a:prstGeom>
        </p:spPr>
      </p:pic>
      <p:cxnSp>
        <p:nvCxnSpPr>
          <p:cNvPr id="8" name="Straight Connector 6"/>
          <p:cNvCxnSpPr/>
          <p:nvPr userDrawn="1"/>
        </p:nvCxnSpPr>
        <p:spPr bwMode="auto">
          <a:xfrm rot="10800000">
            <a:off x="4591050" y="438150"/>
            <a:ext cx="4552952" cy="0"/>
          </a:xfrm>
          <a:prstGeom prst="line">
            <a:avLst/>
          </a:prstGeom>
          <a:ln w="19050">
            <a:solidFill>
              <a:srgbClr val="003399"/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8478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2"/>
                </a:solidFill>
              </a:rPr>
              <a:t>Orden del día </a:t>
            </a:r>
          </a:p>
          <a:p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Puntos relevantes de los contratos de confidencialidad con las empresas de </a:t>
            </a:r>
            <a:r>
              <a:rPr lang="es-MX" sz="2400" dirty="0" smtClean="0"/>
              <a:t>aeroespacial</a:t>
            </a:r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Procedimientos y Procesos actualizados del </a:t>
            </a:r>
            <a:r>
              <a:rPr lang="es-MX" sz="2400" dirty="0" smtClean="0"/>
              <a:t>SGC</a:t>
            </a:r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Puntos expuestos en la visita a la </a:t>
            </a:r>
            <a:r>
              <a:rPr lang="es-MX" sz="2400" dirty="0" err="1" smtClean="0"/>
              <a:t>ema</a:t>
            </a:r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Preparándonos para las evaluaciones de la </a:t>
            </a:r>
            <a:r>
              <a:rPr lang="es-MX" sz="2400" dirty="0" err="1" smtClean="0"/>
              <a:t>ema</a:t>
            </a:r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Entrega de la política y los objetivos de la calidad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Sondeo de la política y los objetivos de la calidad</a:t>
            </a:r>
            <a:endParaRPr lang="es-MX" sz="2400" dirty="0"/>
          </a:p>
        </p:txBody>
      </p:sp>
      <p:sp>
        <p:nvSpPr>
          <p:cNvPr id="5" name="4 Rectángulo"/>
          <p:cNvSpPr/>
          <p:nvPr/>
        </p:nvSpPr>
        <p:spPr>
          <a:xfrm>
            <a:off x="5292080" y="3533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tx2"/>
                </a:solidFill>
              </a:rPr>
              <a:t>2011-11-29</a:t>
            </a:r>
            <a:endParaRPr lang="es-MX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1520" y="1109142"/>
            <a:ext cx="86409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ü"/>
            </a:pPr>
            <a:r>
              <a:rPr lang="es-MX" sz="2400" dirty="0">
                <a:solidFill>
                  <a:schemeClr val="tx2"/>
                </a:solidFill>
              </a:rPr>
              <a:t>Es importante que cada área seleccione una persona que conteste para no contestar todos al mismo </a:t>
            </a:r>
            <a:r>
              <a:rPr lang="es-MX" sz="2400" dirty="0" smtClean="0">
                <a:solidFill>
                  <a:schemeClr val="tx2"/>
                </a:solidFill>
              </a:rPr>
              <a:t>tiempo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Asegurarse que los documentos que muestren son controlados.  No documentos de referencia ni obsoletos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Los registros que se muestren que estén completos:  fechados, firmados, sin tachaduras o enmendaduras y sin espacios en blanco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Concretarse a respuestas veraces.  El auditor cruza información</a:t>
            </a: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4048" y="-12394"/>
            <a:ext cx="3851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Recomendaciones </a:t>
            </a:r>
            <a:endParaRPr lang="es-MX" sz="2800" dirty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44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/>
            <a:r>
              <a:rPr lang="es-MX" b="1" dirty="0" smtClean="0">
                <a:solidFill>
                  <a:schemeClr val="tx2"/>
                </a:solidFill>
              </a:rPr>
              <a:t>1. Contratos de confidencialidad con empresas </a:t>
            </a:r>
            <a:r>
              <a:rPr lang="es-MX" b="1" dirty="0" smtClean="0">
                <a:solidFill>
                  <a:schemeClr val="tx2"/>
                </a:solidFill>
              </a:rPr>
              <a:t>aeroespacial</a:t>
            </a:r>
            <a:endParaRPr lang="es-MX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44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/>
            <a:r>
              <a:rPr lang="es-MX" b="1" dirty="0" smtClean="0">
                <a:solidFill>
                  <a:schemeClr val="tx2"/>
                </a:solidFill>
              </a:rPr>
              <a:t>2. Procedimientos y Procesos Actualizados del </a:t>
            </a:r>
            <a:r>
              <a:rPr lang="es-MX" b="1" dirty="0" smtClean="0">
                <a:solidFill>
                  <a:schemeClr val="tx2"/>
                </a:solidFill>
              </a:rPr>
              <a:t>SGC</a:t>
            </a:r>
            <a:endParaRPr lang="es-MX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4496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/>
            <a:r>
              <a:rPr lang="es-MX" b="1" dirty="0" smtClean="0">
                <a:solidFill>
                  <a:schemeClr val="tx2"/>
                </a:solidFill>
              </a:rPr>
              <a:t>3. Puntos expuestos en la visita a la </a:t>
            </a:r>
            <a:r>
              <a:rPr lang="es-MX" b="1" dirty="0" err="1" smtClean="0">
                <a:solidFill>
                  <a:schemeClr val="tx2"/>
                </a:solidFill>
              </a:rPr>
              <a:t>ema</a:t>
            </a:r>
            <a:endParaRPr lang="es-MX" b="1" dirty="0" smtClean="0">
              <a:solidFill>
                <a:schemeClr val="tx2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928467" y="1909529"/>
            <a:ext cx="7272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Convenios de Reconocimiento Mutuo</a:t>
            </a:r>
            <a:endParaRPr lang="es-ES" sz="2400" b="1" dirty="0" smtClean="0">
              <a:solidFill>
                <a:schemeClr val="accent1">
                  <a:lumMod val="50000"/>
                </a:schemeClr>
              </a:solidFill>
              <a:ea typeface="Batang" pitchFamily="18" charset="-127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Batang" pitchFamily="18" charset="-127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Criterios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de aplicación de la Norma 17025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" sz="2400" b="1" dirty="0" smtClean="0">
              <a:solidFill>
                <a:schemeClr val="accent1">
                  <a:lumMod val="50000"/>
                </a:schemeClr>
              </a:solidFill>
              <a:ea typeface="Batang" pitchFamily="18" charset="-127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Proveedores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de Ensayos de Aptitud</a:t>
            </a:r>
            <a:endParaRPr lang="es-MX" sz="2400" b="1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" sz="2400" b="1" dirty="0" smtClean="0">
              <a:solidFill>
                <a:schemeClr val="accent1">
                  <a:lumMod val="50000"/>
                </a:schemeClr>
              </a:solidFill>
              <a:ea typeface="Batang" pitchFamily="18" charset="-127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Batang" pitchFamily="18" charset="-127"/>
                <a:cs typeface="Arial" pitchFamily="34" charset="0"/>
              </a:rPr>
              <a:t>Acreditación de Laboratorios de Investigación</a:t>
            </a:r>
            <a:endParaRPr lang="es-ES" sz="2400" b="1" dirty="0" smtClean="0">
              <a:solidFill>
                <a:schemeClr val="accent1">
                  <a:lumMod val="50000"/>
                </a:schemeClr>
              </a:solidFill>
              <a:ea typeface="Batang" pitchFamily="18" charset="-127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72000" y="44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/>
            <a:r>
              <a:rPr lang="es-MX" b="1" dirty="0" smtClean="0">
                <a:solidFill>
                  <a:schemeClr val="tx2"/>
                </a:solidFill>
              </a:rPr>
              <a:t>4. Preparándonos para las evaluaciones de la </a:t>
            </a:r>
            <a:r>
              <a:rPr lang="es-MX" b="1" dirty="0" err="1" smtClean="0">
                <a:solidFill>
                  <a:schemeClr val="tx2"/>
                </a:solidFill>
              </a:rPr>
              <a:t>ema</a:t>
            </a:r>
            <a:endParaRPr lang="es-MX" b="1" dirty="0" smtClean="0">
              <a:solidFill>
                <a:schemeClr val="tx2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5536" y="1327368"/>
          <a:ext cx="8496944" cy="4693920"/>
        </p:xfrm>
        <a:graphic>
          <a:graphicData uri="http://schemas.openxmlformats.org/drawingml/2006/table">
            <a:tbl>
              <a:tblPr/>
              <a:tblGrid>
                <a:gridCol w="1096551"/>
                <a:gridCol w="913198"/>
                <a:gridCol w="2554448"/>
                <a:gridCol w="2052685"/>
                <a:gridCol w="1880062"/>
              </a:tblGrid>
              <a:tr h="10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Fecha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Horario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Actividad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Responsables del grupo evaluador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Responsables por parte del solicitante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08169"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latin typeface="Arial"/>
                          <a:ea typeface="Times New Roman"/>
                          <a:cs typeface="Arial"/>
                        </a:rPr>
                        <a:t>2011-12-05 al</a:t>
                      </a:r>
                      <a:r>
                        <a:rPr lang="es-MX" sz="1400" baseline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latin typeface="Arial"/>
                          <a:ea typeface="Times New Roman"/>
                          <a:cs typeface="Arial"/>
                        </a:rPr>
                        <a:t>2011-12-08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Arial"/>
                        </a:rPr>
                        <a:t>9:00 a 18:00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4.1 Organización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4.2 Sistema de gestión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MX" sz="1400">
                          <a:latin typeface="Arial"/>
                          <a:ea typeface="Times New Roman"/>
                        </a:rPr>
                        <a:t>4.3 Control de documentos</a:t>
                      </a:r>
                      <a:endParaRPr lang="es-MX" sz="1400">
                        <a:latin typeface="Times New Roman"/>
                        <a:ea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</a:rPr>
                        <a:t>4.4 Revisión de las solicitudes, ofertas y contratos</a:t>
                      </a:r>
                      <a:endParaRPr lang="es-MX" sz="1400" dirty="0">
                        <a:latin typeface="Times New Roman"/>
                        <a:ea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MX" sz="1400">
                          <a:latin typeface="Arial"/>
                          <a:ea typeface="Times New Roman"/>
                        </a:rPr>
                        <a:t>4.5 Subcontratación de ensayos y calibraciones</a:t>
                      </a:r>
                      <a:endParaRPr lang="es-MX" sz="1400">
                        <a:latin typeface="Times New Roman"/>
                        <a:ea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MX" sz="1400">
                          <a:latin typeface="Arial"/>
                          <a:ea typeface="Times New Roman"/>
                        </a:rPr>
                        <a:t>4.6 Compras de servicios y suministros</a:t>
                      </a:r>
                      <a:endParaRPr lang="es-MX" sz="1400">
                        <a:latin typeface="Times New Roman"/>
                        <a:ea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4.7 Servicio al cliente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l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4.8 Quejas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4.9 Control del trabajo de ensayo y/o calibración no conforme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4.10 Mejora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Arial"/>
                        </a:rPr>
                        <a:t>4.11 Acción correctiva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4.12 Acción preventiva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4.13 Control de registros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4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Arial"/>
                        </a:rPr>
                        <a:t>4.14 Auditorías internas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6" y="1196752"/>
          <a:ext cx="8496944" cy="5359289"/>
        </p:xfrm>
        <a:graphic>
          <a:graphicData uri="http://schemas.openxmlformats.org/drawingml/2006/table">
            <a:tbl>
              <a:tblPr/>
              <a:tblGrid>
                <a:gridCol w="1096551"/>
                <a:gridCol w="913198"/>
                <a:gridCol w="2554448"/>
                <a:gridCol w="2052685"/>
                <a:gridCol w="1880062"/>
              </a:tblGrid>
              <a:tr h="20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Fecha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Horario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Actividad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Responsables del grupo evaluador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Responsables por parte del solicitante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0816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latin typeface="Arial"/>
                          <a:ea typeface="Times New Roman"/>
                          <a:cs typeface="Arial"/>
                        </a:rPr>
                        <a:t>2011-12-05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latin typeface="Arial"/>
                          <a:ea typeface="Times New Roman"/>
                          <a:cs typeface="Arial"/>
                        </a:rPr>
                        <a:t>al</a:t>
                      </a:r>
                      <a:r>
                        <a:rPr lang="es-MX" sz="1300" baseline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aseline="0" dirty="0" smtClean="0">
                          <a:latin typeface="Arial"/>
                          <a:ea typeface="Times New Roman"/>
                          <a:cs typeface="Arial"/>
                        </a:rPr>
                        <a:t>2011-12-08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9:00 a 18:00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4.15 Revisión por la dirección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 algn="ctr"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3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3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5.2 Personal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5.3 Instalaciones y condiciones ambientales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5.4 Métodos de ensayo y calibración y validación del método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5.5 Equipo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5.6 Trazabilidad de la medición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5.7 Muestreo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5.8 Manejo de los elementos de ensayo y calibración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5.9 Aseguramiento de la calidad de los resultados de ensayo y calibración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5.10 Informe de resultados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Políticas, criterios de aplicación de ema, a.c.,  LFMN y RLFMN 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mtClean="0">
                          <a:latin typeface="Arial"/>
                          <a:ea typeface="Times New Roman"/>
                          <a:cs typeface="Arial"/>
                        </a:rPr>
                        <a:t>Evaluador Líder</a:t>
                      </a:r>
                      <a:endParaRPr lang="es-MX" sz="13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449580" algn="l"/>
                        </a:tabLs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48260">
                        <a:spcAft>
                          <a:spcPts val="0"/>
                        </a:spcAft>
                      </a:pPr>
                      <a:r>
                        <a:rPr lang="es-ES" sz="1300">
                          <a:latin typeface="Arial"/>
                          <a:ea typeface="Times New Roman"/>
                          <a:cs typeface="Arial"/>
                        </a:rPr>
                        <a:t>Sistema de gestión del laboratorio</a:t>
                      </a:r>
                      <a:endParaRPr lang="es-MX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latin typeface="Arial"/>
                          <a:ea typeface="Times New Roman"/>
                          <a:cs typeface="Arial"/>
                        </a:rPr>
                        <a:t>Evaluador</a:t>
                      </a:r>
                      <a:r>
                        <a:rPr lang="en-US" sz="13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300" dirty="0" err="1" smtClean="0">
                          <a:latin typeface="Arial"/>
                          <a:ea typeface="Times New Roman"/>
                          <a:cs typeface="Arial"/>
                        </a:rPr>
                        <a:t>Líder</a:t>
                      </a:r>
                      <a:endParaRPr lang="es-MX" sz="13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latin typeface="Arial"/>
                          <a:ea typeface="Times New Roman"/>
                          <a:cs typeface="Times New Roman"/>
                        </a:rPr>
                        <a:t> y Expertos Técnicos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latin typeface="Arial"/>
                          <a:ea typeface="Times New Roman"/>
                          <a:cs typeface="Arial"/>
                        </a:rPr>
                        <a:t>Laboratorio</a:t>
                      </a:r>
                      <a:endParaRPr lang="es-MX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10" marR="13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4572000" y="44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/>
            <a:r>
              <a:rPr lang="es-MX" b="1" dirty="0" smtClean="0">
                <a:solidFill>
                  <a:schemeClr val="tx2"/>
                </a:solidFill>
              </a:rPr>
              <a:t>4. Preparándonos para las evaluaciones de la </a:t>
            </a:r>
            <a:r>
              <a:rPr lang="es-MX" b="1" dirty="0" smtClean="0">
                <a:solidFill>
                  <a:schemeClr val="tx2"/>
                </a:solidFill>
              </a:rPr>
              <a:t>“</a:t>
            </a:r>
            <a:r>
              <a:rPr lang="es-MX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ema</a:t>
            </a:r>
            <a:r>
              <a:rPr lang="es-MX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s-MX" b="1" dirty="0" smtClean="0">
                <a:solidFill>
                  <a:schemeClr val="tx2"/>
                </a:solidFill>
              </a:rPr>
              <a:t>. Programa de la visita</a:t>
            </a:r>
            <a:endParaRPr lang="es-MX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700808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chemeClr val="tx2"/>
                </a:solidFill>
              </a:rPr>
              <a:t>“El SGC es perfectible y se busca no tener </a:t>
            </a:r>
            <a:r>
              <a:rPr lang="es-ES" sz="4400" b="1" dirty="0" err="1" smtClean="0">
                <a:solidFill>
                  <a:schemeClr val="tx2"/>
                </a:solidFill>
              </a:rPr>
              <a:t>NC’s</a:t>
            </a:r>
            <a:r>
              <a:rPr lang="es-ES" sz="4400" b="1" dirty="0" smtClean="0">
                <a:solidFill>
                  <a:schemeClr val="tx2"/>
                </a:solidFill>
              </a:rPr>
              <a:t> mayores, pero si las hay, </a:t>
            </a:r>
            <a:r>
              <a:rPr lang="es-ES" sz="4400" b="1" dirty="0" smtClean="0">
                <a:solidFill>
                  <a:schemeClr val="tx2"/>
                </a:solidFill>
              </a:rPr>
              <a:t>se brindará el apoyo necesario para </a:t>
            </a:r>
            <a:r>
              <a:rPr lang="es-ES" sz="4400" b="1" dirty="0" smtClean="0">
                <a:solidFill>
                  <a:schemeClr val="tx2"/>
                </a:solidFill>
              </a:rPr>
              <a:t>darles el tratamiento adecuado” </a:t>
            </a:r>
            <a:endParaRPr lang="es-MX" sz="4400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51520" y="499583"/>
            <a:ext cx="8640960" cy="95410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MX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Recomendaciones para recibir las evaluaciones de terceras partes</a:t>
            </a:r>
            <a:endParaRPr lang="es-MX" sz="2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Debemos ser puntuales y tener las áreas limpias y ordenadas.  La  imagen visual es importante y da confianza a un auditor</a:t>
            </a:r>
          </a:p>
          <a:p>
            <a:pPr marL="360363" indent="-360363"/>
            <a:endParaRPr lang="es-MX" sz="2400" dirty="0" smtClean="0">
              <a:solidFill>
                <a:schemeClr val="tx2"/>
              </a:solidFill>
            </a:endParaRPr>
          </a:p>
          <a:p>
            <a:pPr marL="360363" indent="-360363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Debemos conocer lo que está escrito en la norma, el manual de calidad y los procedimientos, pues en base a ésto se realizará la auditoria </a:t>
            </a:r>
          </a:p>
          <a:p>
            <a:pPr marL="360363" indent="-360363"/>
            <a:endParaRPr lang="es-MX" sz="2400" dirty="0" smtClean="0">
              <a:solidFill>
                <a:schemeClr val="tx2"/>
              </a:solidFill>
            </a:endParaRPr>
          </a:p>
          <a:p>
            <a:pPr marL="360363" indent="-360363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Es importante cuidar comentarios de terceras áreas</a:t>
            </a:r>
          </a:p>
          <a:p>
            <a:pPr marL="360363" indent="-360363"/>
            <a:endParaRPr lang="es-MX" sz="2400" dirty="0" smtClean="0">
              <a:solidFill>
                <a:schemeClr val="tx2"/>
              </a:solidFill>
            </a:endParaRPr>
          </a:p>
          <a:p>
            <a:pPr marL="360363" indent="-360363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Concretarse a responder la pregunta, sin proveer de información adicional no solicitada, pues ésto podría confundir al auditor</a:t>
            </a:r>
            <a:endParaRPr lang="es-MX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1052736"/>
            <a:ext cx="864095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ü"/>
            </a:pPr>
            <a:r>
              <a:rPr lang="es-MX" sz="2400" dirty="0">
                <a:solidFill>
                  <a:schemeClr val="tx2"/>
                </a:solidFill>
              </a:rPr>
              <a:t>Cuando respondamos a algún cuestionamiento, debe ser de una manera breve, precisa y </a:t>
            </a:r>
            <a:r>
              <a:rPr lang="es-MX" sz="2400" dirty="0" smtClean="0">
                <a:solidFill>
                  <a:schemeClr val="tx2"/>
                </a:solidFill>
              </a:rPr>
              <a:t>concisa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Si el auditor pregunta sobre alguna actividad  que se realiza en otra área, mencionar  que es de otra área.  No es su responsabilidad contestar todo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No comentar algo fuera del manual, norma y procedimientos respectivos</a:t>
            </a:r>
          </a:p>
          <a:p>
            <a:pPr marL="273050" indent="-273050"/>
            <a:endParaRPr lang="es-MX" sz="2400" dirty="0" smtClean="0">
              <a:solidFill>
                <a:schemeClr val="tx2"/>
              </a:solidFill>
            </a:endParaRPr>
          </a:p>
          <a:p>
            <a:pPr marL="273050" indent="-273050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2"/>
                </a:solidFill>
              </a:rPr>
              <a:t>Debemos de responder con seguridad en nosotros mismos.  Y si no se conoce la respuesta consultar  el procedimiento.</a:t>
            </a: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4048" y="-12394"/>
            <a:ext cx="3851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Recomendaciones </a:t>
            </a:r>
            <a:endParaRPr lang="es-MX" sz="2800" dirty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678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actualización de Ciencia y Tecnología Ambiental</dc:title>
  <dc:creator>Nicte</dc:creator>
  <cp:lastModifiedBy>Gilda Legarreta Ito</cp:lastModifiedBy>
  <cp:revision>45</cp:revision>
  <dcterms:created xsi:type="dcterms:W3CDTF">2011-10-07T22:50:10Z</dcterms:created>
  <dcterms:modified xsi:type="dcterms:W3CDTF">2011-11-29T03:21:50Z</dcterms:modified>
</cp:coreProperties>
</file>